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714525" y="695325"/>
            <a:ext cx="3428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714525" y="695325"/>
            <a:ext cx="3428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pen Sans"/>
              <a:buAutoNum type="alphaL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It allows us to model the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Dynamic Temporal Structure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in videos 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pen Sans"/>
              <a:buAutoNum type="romanL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→ Capturing the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Morphological Changes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facial expression.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pen Sans"/>
              <a:buAutoNum type="alphaLcPeriod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Provide relatively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independent representation of events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Open Sans"/>
              <a:buAutoNum type="alphaLcPeriod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Events Example: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Video  contains 4 second Surprised emotion followed by 3 second Angry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2.xml"/><Relationship Id="rId8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1285875"/>
            <a:ext cx="9144000" cy="3856500"/>
          </a:xfrm>
          <a:prstGeom prst="rect">
            <a:avLst/>
          </a:prstGeom>
          <a:gradFill>
            <a:gsLst>
              <a:gs pos="0">
                <a:srgbClr val="45154F"/>
              </a:gs>
              <a:gs pos="100000">
                <a:srgbClr val="1B0821"/>
              </a:gs>
            </a:gsLst>
            <a:lin ang="4800126" scaled="0"/>
          </a:gradFill>
          <a:ln cap="sq" cmpd="sng" w="9525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909637" y="507206"/>
            <a:ext cx="4606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350" rIns="9035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Grenoble  |  images  |  parole  |  signal  |  automatique  </a:t>
            </a:r>
            <a:r>
              <a:rPr b="0" i="0" lang="en" sz="1200" u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 laboratoire</a:t>
            </a: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976812" y="1626394"/>
            <a:ext cx="2649600" cy="1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9962" y="4376738"/>
            <a:ext cx="6192900" cy="6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" y="40481"/>
            <a:ext cx="2211300" cy="12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3487737" y="4688681"/>
            <a:ext cx="1001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350" rIns="90350" wrap="square" tIns="45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0" i="0" lang="en" sz="11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UMR 5216</a:t>
            </a:r>
            <a:r>
              <a:rPr b="0" i="0" lang="en" sz="1100" u="none">
                <a:solidFill>
                  <a:srgbClr val="B2B2B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737" y="4623197"/>
            <a:ext cx="378600" cy="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6812" y="4555331"/>
            <a:ext cx="8841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1412" y="4548188"/>
            <a:ext cx="900000" cy="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tx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4495800"/>
            <a:ext cx="9144000" cy="647700"/>
          </a:xfrm>
          <a:prstGeom prst="rect">
            <a:avLst/>
          </a:prstGeom>
          <a:gradFill>
            <a:gsLst>
              <a:gs pos="0">
                <a:srgbClr val="45154F"/>
              </a:gs>
              <a:gs pos="100000">
                <a:srgbClr val="1B082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0" y="4597003"/>
            <a:ext cx="6783300" cy="235800"/>
          </a:xfrm>
          <a:prstGeom prst="rect">
            <a:avLst/>
          </a:prstGeom>
          <a:gradFill>
            <a:gsLst>
              <a:gs pos="0">
                <a:srgbClr val="386CB0"/>
              </a:gs>
              <a:gs pos="100000">
                <a:srgbClr val="FFFFFF">
                  <a:alpha val="0"/>
                </a:srgbClr>
              </a:gs>
            </a:gsLst>
            <a:lin ang="300115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99450" y="4623197"/>
            <a:ext cx="377400" cy="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3175" y="4623197"/>
            <a:ext cx="378600" cy="3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8012" y="4630340"/>
            <a:ext cx="3705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62" y="4968478"/>
            <a:ext cx="719100" cy="1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tx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Mj0DgeGjz5_3SFK1OHqwxIp0xdyrRlcq/view" TargetMode="External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euJqtS_nLPDm7qJmrHGjweiesRT21auu/view" TargetMode="External"/><Relationship Id="rId4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GuLijWnVH_l6QT280e32Ycghv1od-xR1/view" TargetMode="External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315900" y="3595031"/>
            <a:ext cx="4322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wrap="square" tIns="46800">
            <a:noAutofit/>
          </a:bodyPr>
          <a:lstStyle/>
          <a:p>
            <a:pPr indent="-6985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 rue des Mathématiques – BP 46</a:t>
            </a:r>
          </a:p>
          <a:p>
            <a:pPr indent="-6985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38402 St Martin d’Hères</a:t>
            </a:r>
          </a:p>
          <a:p>
            <a:pPr indent="-6985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86CB0"/>
              </a:buClr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0" y="1857196"/>
            <a:ext cx="6215100" cy="607200"/>
          </a:xfrm>
          <a:prstGeom prst="rect">
            <a:avLst/>
          </a:prstGeom>
          <a:gradFill>
            <a:gsLst>
              <a:gs pos="0">
                <a:srgbClr val="386CB0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315912" y="1857196"/>
            <a:ext cx="5991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b="1"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Spatio-Temporal Modeling</a:t>
            </a: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5649900" y="3908675"/>
            <a:ext cx="1307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wrap="square" tIns="468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700"/>
              </a:spcBef>
              <a:buClr>
                <a:srgbClr val="386CB0"/>
              </a:buClr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13/12/2017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32250" y="2659762"/>
            <a:ext cx="4322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wrap="square" tIns="468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86CB0"/>
              </a:buClr>
              <a:buFont typeface="Calibri"/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Dawood Al Chanti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8839203" cy="291007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Local Spatio-Temporal Feature Extraction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Deep insight into model layer: 3D-CNN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8562752" y="4129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8562752" y="4154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  <p:sp>
        <p:nvSpPr>
          <p:cNvPr id="227" name="Shape 227" title="1.avi">
            <a:hlinkClick r:id="rId3"/>
          </p:cNvPr>
          <p:cNvSpPr/>
          <p:nvPr/>
        </p:nvSpPr>
        <p:spPr>
          <a:xfrm>
            <a:off x="2286000" y="44790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8562752" y="4154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  <p:sp>
        <p:nvSpPr>
          <p:cNvPr id="233" name="Shape 233" title="2.avi">
            <a:hlinkClick r:id="rId3"/>
          </p:cNvPr>
          <p:cNvSpPr/>
          <p:nvPr/>
        </p:nvSpPr>
        <p:spPr>
          <a:xfrm>
            <a:off x="1967750" y="5795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8562752" y="4154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  <p:sp>
        <p:nvSpPr>
          <p:cNvPr id="239" name="Shape 239" title="3.avi">
            <a:hlinkClick r:id="rId3"/>
          </p:cNvPr>
          <p:cNvSpPr/>
          <p:nvPr/>
        </p:nvSpPr>
        <p:spPr>
          <a:xfrm>
            <a:off x="2056725" y="6507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32550" y="0"/>
            <a:ext cx="9078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Global Spatio-Temporal Feature Extraction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963" y="559800"/>
            <a:ext cx="6398063" cy="377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8562752" y="4154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Global Spatio-Temporal Feature Extraction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Deep insight into model layer: ConvLSTM</a:t>
            </a:r>
          </a:p>
        </p:txBody>
      </p:sp>
      <p:grpSp>
        <p:nvGrpSpPr>
          <p:cNvPr id="252" name="Shape 252"/>
          <p:cNvGrpSpPr/>
          <p:nvPr/>
        </p:nvGrpSpPr>
        <p:grpSpPr>
          <a:xfrm>
            <a:off x="502125" y="1213363"/>
            <a:ext cx="2165175" cy="2149800"/>
            <a:chOff x="49350" y="1826875"/>
            <a:chExt cx="2165175" cy="2149800"/>
          </a:xfrm>
        </p:grpSpPr>
        <p:pic>
          <p:nvPicPr>
            <p:cNvPr id="253" name="Shape 2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50" y="1826875"/>
              <a:ext cx="1403175" cy="138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2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1750" y="1979275"/>
              <a:ext cx="1403175" cy="138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2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150" y="2131675"/>
              <a:ext cx="1403175" cy="138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Shape 2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6550" y="2284075"/>
              <a:ext cx="1403175" cy="138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8950" y="2436475"/>
              <a:ext cx="1403175" cy="138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1350" y="2588875"/>
              <a:ext cx="1403175" cy="1387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500" y="1201141"/>
            <a:ext cx="1403175" cy="237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475" y="1238125"/>
            <a:ext cx="2673950" cy="22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1491588" y="3719950"/>
            <a:ext cx="13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 Sequence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838725" y="3651125"/>
            <a:ext cx="167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3D Conv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Feature Maps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5448450" y="3705325"/>
            <a:ext cx="253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ConvLSTM Feature Maps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8562752" y="41135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Providing Invariant Representation through Spatial Pyramid Pooling SPP-Net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475" y="1019088"/>
            <a:ext cx="6545100" cy="34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8595302" y="4029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Classifying video clips or image sequences based on a single label 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00" y="881826"/>
            <a:ext cx="8081627" cy="3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8630727" y="4100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50" y="598175"/>
            <a:ext cx="7384475" cy="33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32550" y="48900"/>
            <a:ext cx="907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Classifying video clips or image sequences based on a single label 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629100" y="3925100"/>
            <a:ext cx="7461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Parametrized Mapping from Feature Vector into Labels Using Multinomial Logistic Classifier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8630727" y="4100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729450" y="-529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Defining and Minimizing the Objective Function</a:t>
            </a:r>
          </a:p>
        </p:txBody>
      </p:sp>
      <p:pic>
        <p:nvPicPr>
          <p:cNvPr descr="Multinomial.png"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" y="719888"/>
            <a:ext cx="8891100" cy="160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Shape 293"/>
          <p:cNvCxnSpPr/>
          <p:nvPr/>
        </p:nvCxnSpPr>
        <p:spPr>
          <a:xfrm rot="10800000">
            <a:off x="484450" y="1784575"/>
            <a:ext cx="10800" cy="142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4" name="Shape 294"/>
          <p:cNvSpPr txBox="1"/>
          <p:nvPr/>
        </p:nvSpPr>
        <p:spPr>
          <a:xfrm>
            <a:off x="75375" y="3139400"/>
            <a:ext cx="17547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Loss in term of W and b : Parameters </a:t>
            </a:r>
          </a:p>
        </p:txBody>
      </p:sp>
      <p:cxnSp>
        <p:nvCxnSpPr>
          <p:cNvPr id="295" name="Shape 295"/>
          <p:cNvCxnSpPr/>
          <p:nvPr/>
        </p:nvCxnSpPr>
        <p:spPr>
          <a:xfrm rot="10800000">
            <a:off x="2063825" y="2145225"/>
            <a:ext cx="15300" cy="96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6" name="Shape 296"/>
          <p:cNvSpPr txBox="1"/>
          <p:nvPr/>
        </p:nvSpPr>
        <p:spPr>
          <a:xfrm>
            <a:off x="1669025" y="3129475"/>
            <a:ext cx="17547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Average over a set of Training Dataset</a:t>
            </a:r>
          </a:p>
        </p:txBody>
      </p:sp>
      <p:cxnSp>
        <p:nvCxnSpPr>
          <p:cNvPr id="297" name="Shape 297"/>
          <p:cNvCxnSpPr/>
          <p:nvPr/>
        </p:nvCxnSpPr>
        <p:spPr>
          <a:xfrm rot="10800000">
            <a:off x="3934650" y="1798150"/>
            <a:ext cx="45000" cy="137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8" name="Shape 298"/>
          <p:cNvSpPr txBox="1"/>
          <p:nvPr/>
        </p:nvSpPr>
        <p:spPr>
          <a:xfrm>
            <a:off x="3281200" y="3371725"/>
            <a:ext cx="2400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Distance Measure between two vectors: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Cross Entropy</a:t>
            </a:r>
          </a:p>
        </p:txBody>
      </p:sp>
      <p:cxnSp>
        <p:nvCxnSpPr>
          <p:cNvPr id="299" name="Shape 299"/>
          <p:cNvCxnSpPr/>
          <p:nvPr/>
        </p:nvCxnSpPr>
        <p:spPr>
          <a:xfrm rot="10800000">
            <a:off x="4598100" y="1698225"/>
            <a:ext cx="1204500" cy="141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0" name="Shape 300"/>
          <p:cNvSpPr txBox="1"/>
          <p:nvPr/>
        </p:nvSpPr>
        <p:spPr>
          <a:xfrm>
            <a:off x="5393650" y="3336550"/>
            <a:ext cx="22824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Softmax : Turn Scores to probability Distribution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4963175" y="1909388"/>
            <a:ext cx="214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2" name="Shape 302"/>
          <p:cNvCxnSpPr/>
          <p:nvPr/>
        </p:nvCxnSpPr>
        <p:spPr>
          <a:xfrm rot="10800000">
            <a:off x="6456275" y="1985600"/>
            <a:ext cx="1249800" cy="87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3" name="Shape 303"/>
          <p:cNvSpPr txBox="1"/>
          <p:nvPr/>
        </p:nvSpPr>
        <p:spPr>
          <a:xfrm>
            <a:off x="7658125" y="2715025"/>
            <a:ext cx="14364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Linear transformation that maps image pixels into scores or logits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8554527" y="4100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51175" y="183875"/>
            <a:ext cx="89811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37850" y="157225"/>
            <a:ext cx="89811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Presentation Discussion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81450" y="1015850"/>
            <a:ext cx="89811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Affective Computing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Data Characteristics where this model is applicable.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Spatio-Temporal Analysis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General Model Architecture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Local Spatio-Temporal Modeling through 3D-CNN.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Spatio-Temporal Modeling through ConvLSTM.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Providing Invariant Representation.</a:t>
            </a:r>
          </a:p>
          <a:p>
            <a:pPr indent="-381000" lvl="0" marL="457200" rtl="0">
              <a:spcBef>
                <a:spcPts val="0"/>
              </a:spcBef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Classifying Videos or Sequences based on a single label.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8595302" y="4127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32550" y="14967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and Hyper-Parameter Tuning and Visualization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32550" y="2013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 on 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300" y="551650"/>
            <a:ext cx="3779675" cy="38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43650" y="83600"/>
            <a:ext cx="8355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t-Distributed Stochastic Neighbor Embedding for 2D Visualization 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70800" y="1688900"/>
            <a:ext cx="110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Fully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connected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layer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output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feature vector</a:t>
            </a:r>
          </a:p>
        </p:txBody>
      </p:sp>
      <p:sp>
        <p:nvSpPr>
          <p:cNvPr id="318" name="Shape 318"/>
          <p:cNvSpPr/>
          <p:nvPr/>
        </p:nvSpPr>
        <p:spPr>
          <a:xfrm>
            <a:off x="2081125" y="901688"/>
            <a:ext cx="482700" cy="3936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81125" y="1295288"/>
            <a:ext cx="482700" cy="393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2081125" y="1688888"/>
            <a:ext cx="482700" cy="393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2081125" y="2082488"/>
            <a:ext cx="482700" cy="3936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081125" y="3415688"/>
            <a:ext cx="482700" cy="3936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081125" y="3022088"/>
            <a:ext cx="482700" cy="393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2141475" y="2552288"/>
            <a:ext cx="6636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8595302" y="40343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525"/>
            <a:ext cx="8839200" cy="251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43650" y="83600"/>
            <a:ext cx="8355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Hyper-Parameter Tuning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8536300" y="4007375"/>
            <a:ext cx="54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32550" y="18777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FF"/>
              </a:buClr>
              <a:buSzPts val="2400"/>
              <a:buFont typeface="Times New Roman"/>
              <a:buAutoNum type="arabicPeriod"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Affective Computing : Emotional Intelligence (EI) Machines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50" y="1128913"/>
            <a:ext cx="4619251" cy="28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4946700" y="1076000"/>
            <a:ext cx="39168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Application: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Pain detection.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Deception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detection.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Fatigue detection.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Danger detection.</a:t>
            </a:r>
          </a:p>
          <a:p>
            <a:pPr indent="-317500" lvl="0" marL="457200" rtl="0">
              <a:spcBef>
                <a:spcPts val="0"/>
              </a:spcBef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Human Machine Interaction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946700" y="2733625"/>
            <a:ext cx="41211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My Interests: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Macro-Spontaneous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Emotion Recognition.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Micro-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Spontaneous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Emotion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Detection.</a:t>
            </a:r>
          </a:p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Multi-Modal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Model using Bio-Visual Channels like Facial Data + EEG, EMG, ..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8595302" y="41542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32550" y="48900"/>
            <a:ext cx="9078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Facial 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characteristics in my case</a:t>
            </a:r>
          </a:p>
        </p:txBody>
      </p:sp>
      <p:pic>
        <p:nvPicPr>
          <p:cNvPr descr="5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20" y="835900"/>
            <a:ext cx="1121015" cy="1023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png"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835" y="835900"/>
            <a:ext cx="1121015" cy="1023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.png"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4653" y="835889"/>
            <a:ext cx="1121015" cy="10234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9.png"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6060" y="835889"/>
            <a:ext cx="1121015" cy="1023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Shape 112"/>
          <p:cNvCxnSpPr/>
          <p:nvPr/>
        </p:nvCxnSpPr>
        <p:spPr>
          <a:xfrm>
            <a:off x="833325" y="1946163"/>
            <a:ext cx="1296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/>
          <p:nvPr/>
        </p:nvCxnSpPr>
        <p:spPr>
          <a:xfrm flipH="1" rot="10800000">
            <a:off x="842000" y="2622750"/>
            <a:ext cx="7457700" cy="11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772725" y="3731875"/>
            <a:ext cx="752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Morphological changes: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Evolution of temporal dynamic changes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of an expression through time.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			 Could be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Macro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changes or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Micro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changes.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06125" y="1090950"/>
            <a:ext cx="666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</a:t>
            </a:r>
          </a:p>
        </p:txBody>
      </p:sp>
      <p:pic>
        <p:nvPicPr>
          <p:cNvPr descr="5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695" y="829100"/>
            <a:ext cx="1121015" cy="1023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flipH="1" rot="10800000">
            <a:off x="1448500" y="2380650"/>
            <a:ext cx="1446600" cy="242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A1A1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8" name="Shape 118"/>
          <p:cNvCxnSpPr/>
          <p:nvPr/>
        </p:nvCxnSpPr>
        <p:spPr>
          <a:xfrm flipH="1" rot="10800000">
            <a:off x="2889150" y="2247400"/>
            <a:ext cx="1348200" cy="133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A1A1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9" name="Shape 119"/>
          <p:cNvCxnSpPr/>
          <p:nvPr/>
        </p:nvCxnSpPr>
        <p:spPr>
          <a:xfrm flipH="1" rot="10800000">
            <a:off x="4166825" y="2073825"/>
            <a:ext cx="1735800" cy="17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A1A1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" name="Shape 120"/>
          <p:cNvSpPr txBox="1"/>
          <p:nvPr/>
        </p:nvSpPr>
        <p:spPr>
          <a:xfrm>
            <a:off x="1180425" y="2085450"/>
            <a:ext cx="601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Neutral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7473575" y="2043263"/>
            <a:ext cx="601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Neutral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261450" y="1894263"/>
            <a:ext cx="601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Onset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5400175" y="1742538"/>
            <a:ext cx="601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Apex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5902625" y="2073825"/>
            <a:ext cx="642300" cy="14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A1A1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491850" y="2225175"/>
            <a:ext cx="914100" cy="196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A1A1A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7311300" y="2426875"/>
            <a:ext cx="459300" cy="186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A1A1A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" name="Shape 127"/>
          <p:cNvSpPr txBox="1"/>
          <p:nvPr/>
        </p:nvSpPr>
        <p:spPr>
          <a:xfrm>
            <a:off x="6491850" y="1890063"/>
            <a:ext cx="601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Offset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6518775" y="1281300"/>
            <a:ext cx="376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…</a:t>
            </a:r>
          </a:p>
        </p:txBody>
      </p:sp>
      <p:cxnSp>
        <p:nvCxnSpPr>
          <p:cNvPr id="129" name="Shape 129"/>
          <p:cNvCxnSpPr/>
          <p:nvPr/>
        </p:nvCxnSpPr>
        <p:spPr>
          <a:xfrm rot="10800000">
            <a:off x="847925" y="2093150"/>
            <a:ext cx="0" cy="55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" name="Shape 130"/>
          <p:cNvCxnSpPr/>
          <p:nvPr/>
        </p:nvCxnSpPr>
        <p:spPr>
          <a:xfrm rot="10800000">
            <a:off x="836575" y="906675"/>
            <a:ext cx="0" cy="102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1" name="Shape 131"/>
          <p:cNvSpPr txBox="1"/>
          <p:nvPr/>
        </p:nvSpPr>
        <p:spPr>
          <a:xfrm>
            <a:off x="106125" y="1929150"/>
            <a:ext cx="666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8595302" y="4100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  <p:sp>
        <p:nvSpPr>
          <p:cNvPr id="133" name="Shape 133"/>
          <p:cNvSpPr txBox="1"/>
          <p:nvPr/>
        </p:nvSpPr>
        <p:spPr>
          <a:xfrm>
            <a:off x="1136075" y="3308550"/>
            <a:ext cx="7163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   t0           ...         t10           ...       t25            ..         t40              ....            t60 </a:t>
            </a:r>
          </a:p>
        </p:txBody>
      </p:sp>
      <p:cxnSp>
        <p:nvCxnSpPr>
          <p:cNvPr id="134" name="Shape 134"/>
          <p:cNvCxnSpPr/>
          <p:nvPr/>
        </p:nvCxnSpPr>
        <p:spPr>
          <a:xfrm rot="10800000">
            <a:off x="847925" y="2702750"/>
            <a:ext cx="0" cy="5505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" name="Shape 135"/>
          <p:cNvCxnSpPr/>
          <p:nvPr/>
        </p:nvCxnSpPr>
        <p:spPr>
          <a:xfrm flipH="1" rot="10800000">
            <a:off x="842000" y="3232350"/>
            <a:ext cx="7457700" cy="11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6" name="Shape 136"/>
          <p:cNvSpPr txBox="1"/>
          <p:nvPr/>
        </p:nvSpPr>
        <p:spPr>
          <a:xfrm>
            <a:off x="32550" y="2767350"/>
            <a:ext cx="8442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</a:t>
            </a:r>
          </a:p>
        </p:txBody>
      </p:sp>
      <p:sp>
        <p:nvSpPr>
          <p:cNvPr id="137" name="Shape 137"/>
          <p:cNvSpPr/>
          <p:nvPr/>
        </p:nvSpPr>
        <p:spPr>
          <a:xfrm>
            <a:off x="1321825" y="3026825"/>
            <a:ext cx="246600" cy="196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693425" y="3026825"/>
            <a:ext cx="246600" cy="196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3990750" y="3009675"/>
            <a:ext cx="246600" cy="196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5334988" y="2995475"/>
            <a:ext cx="246600" cy="1965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325588" y="2995475"/>
            <a:ext cx="246600" cy="196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7663788" y="3009675"/>
            <a:ext cx="246600" cy="196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894963" y="3009675"/>
            <a:ext cx="246600" cy="196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441550" y="3147625"/>
            <a:ext cx="246600" cy="196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441550" y="2897525"/>
            <a:ext cx="246600" cy="196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8441550" y="2651150"/>
            <a:ext cx="246600" cy="196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8441538" y="2397300"/>
            <a:ext cx="246600" cy="1965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8258000" y="3321550"/>
            <a:ext cx="914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32550" y="1251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Data Characteristics where the following model might be 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applicable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34250" y="1207825"/>
            <a:ext cx="8977200" cy="3044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Sequential Datasets : Videos or Image Sequences.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3-D Volume Datasets: MRI, CT, Images with 3 channels, ...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Temporal Documents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Or any datasets that you can form in 3D shape or in temporal document form.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....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8562752" y="4120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Spatial Information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34350" y="835400"/>
            <a:ext cx="8520600" cy="366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epresented in the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Image space 2D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→ It allows us capture features that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characterize the shape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00" y="1254825"/>
            <a:ext cx="2623600" cy="26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100" y="1254825"/>
            <a:ext cx="1931449" cy="26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5793325" y="1316250"/>
            <a:ext cx="3024000" cy="2505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Mainly consists of: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Distance Features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Angular Features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Texture</a:t>
            </a:r>
          </a:p>
          <a:p>
            <a:pPr indent="-381000" lvl="0" marL="457200">
              <a:spcBef>
                <a:spcPts val="0"/>
              </a:spcBef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Edges, ...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8562752" y="4120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Temporal Information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34350" y="835400"/>
            <a:ext cx="8977200" cy="3489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Represented in the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space 1D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→ It capture features that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characterize the motion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964750" y="1301900"/>
            <a:ext cx="3024000" cy="2522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Mainly consists of: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Motion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Duration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Amplitude</a:t>
            </a:r>
          </a:p>
          <a:p>
            <a:pPr indent="-381000" lvl="0" marL="457200" rtl="0">
              <a:spcBef>
                <a:spcPts val="0"/>
              </a:spcBef>
              <a:buSzPts val="2400"/>
              <a:buFont typeface="Times New Roman"/>
              <a:buAutoNum type="arabicPeriod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Trajectory, ...</a:t>
            </a:r>
          </a:p>
        </p:txBody>
      </p:sp>
      <p:pic>
        <p:nvPicPr>
          <p:cNvPr descr="1g - Copy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75" y="1301900"/>
            <a:ext cx="2539701" cy="25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375" y="1301900"/>
            <a:ext cx="2408720" cy="25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8562852" y="4109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General Model Architecture</a:t>
            </a:r>
          </a:p>
        </p:txBody>
      </p:sp>
      <p:sp>
        <p:nvSpPr>
          <p:cNvPr id="182" name="Shape 182"/>
          <p:cNvSpPr/>
          <p:nvPr/>
        </p:nvSpPr>
        <p:spPr>
          <a:xfrm>
            <a:off x="1155850" y="328050"/>
            <a:ext cx="7316700" cy="3190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12425" y="1137400"/>
            <a:ext cx="960900" cy="1655100"/>
          </a:xfrm>
          <a:prstGeom prst="cube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Video</a:t>
            </a:r>
          </a:p>
        </p:txBody>
      </p:sp>
      <p:sp>
        <p:nvSpPr>
          <p:cNvPr id="184" name="Shape 184"/>
          <p:cNvSpPr/>
          <p:nvPr/>
        </p:nvSpPr>
        <p:spPr>
          <a:xfrm>
            <a:off x="1734150" y="1431150"/>
            <a:ext cx="1149300" cy="1032000"/>
          </a:xfrm>
          <a:prstGeom prst="cube">
            <a:avLst>
              <a:gd fmla="val 25000" name="adj"/>
            </a:avLst>
          </a:prstGeom>
          <a:solidFill>
            <a:srgbClr val="00FFFF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3D-CNN</a:t>
            </a:r>
          </a:p>
        </p:txBody>
      </p:sp>
      <p:sp>
        <p:nvSpPr>
          <p:cNvPr id="185" name="Shape 185"/>
          <p:cNvSpPr/>
          <p:nvPr/>
        </p:nvSpPr>
        <p:spPr>
          <a:xfrm>
            <a:off x="2875950" y="1431150"/>
            <a:ext cx="1329000" cy="10320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ConvLSTM</a:t>
            </a:r>
          </a:p>
        </p:txBody>
      </p:sp>
      <p:sp>
        <p:nvSpPr>
          <p:cNvPr id="186" name="Shape 186"/>
          <p:cNvSpPr/>
          <p:nvPr/>
        </p:nvSpPr>
        <p:spPr>
          <a:xfrm>
            <a:off x="4285500" y="1404325"/>
            <a:ext cx="1020000" cy="1032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Spatial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Pyramid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Pooling</a:t>
            </a:r>
          </a:p>
        </p:txBody>
      </p:sp>
      <p:sp>
        <p:nvSpPr>
          <p:cNvPr id="187" name="Shape 187"/>
          <p:cNvSpPr/>
          <p:nvPr/>
        </p:nvSpPr>
        <p:spPr>
          <a:xfrm>
            <a:off x="5422425" y="1404325"/>
            <a:ext cx="1087500" cy="1032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Fully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Connected</a:t>
            </a:r>
          </a:p>
        </p:txBody>
      </p:sp>
      <p:sp>
        <p:nvSpPr>
          <p:cNvPr id="188" name="Shape 188"/>
          <p:cNvSpPr/>
          <p:nvPr/>
        </p:nvSpPr>
        <p:spPr>
          <a:xfrm>
            <a:off x="6633850" y="1404325"/>
            <a:ext cx="1263900" cy="1032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Multinomial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Logistic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Classifier</a:t>
            </a:r>
          </a:p>
        </p:txBody>
      </p:sp>
      <p:sp>
        <p:nvSpPr>
          <p:cNvPr id="189" name="Shape 189"/>
          <p:cNvSpPr/>
          <p:nvPr/>
        </p:nvSpPr>
        <p:spPr>
          <a:xfrm>
            <a:off x="8555075" y="874850"/>
            <a:ext cx="475800" cy="393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E1</a:t>
            </a:r>
          </a:p>
        </p:txBody>
      </p:sp>
      <p:sp>
        <p:nvSpPr>
          <p:cNvPr id="190" name="Shape 190"/>
          <p:cNvSpPr/>
          <p:nvPr/>
        </p:nvSpPr>
        <p:spPr>
          <a:xfrm>
            <a:off x="8555075" y="1332050"/>
            <a:ext cx="475800" cy="393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E2</a:t>
            </a:r>
          </a:p>
        </p:txBody>
      </p:sp>
      <p:sp>
        <p:nvSpPr>
          <p:cNvPr id="191" name="Shape 191"/>
          <p:cNvSpPr/>
          <p:nvPr/>
        </p:nvSpPr>
        <p:spPr>
          <a:xfrm>
            <a:off x="8555075" y="1789250"/>
            <a:ext cx="475800" cy="393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E3</a:t>
            </a:r>
          </a:p>
        </p:txBody>
      </p:sp>
      <p:sp>
        <p:nvSpPr>
          <p:cNvPr id="192" name="Shape 192"/>
          <p:cNvSpPr/>
          <p:nvPr/>
        </p:nvSpPr>
        <p:spPr>
          <a:xfrm>
            <a:off x="8555075" y="2398850"/>
            <a:ext cx="475800" cy="3936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En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8555075" y="2017850"/>
            <a:ext cx="475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76200" y="3070450"/>
            <a:ext cx="16218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Extract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local spatio-temporal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Information to capture subtle and fast local changes.</a:t>
            </a:r>
          </a:p>
        </p:txBody>
      </p:sp>
      <p:cxnSp>
        <p:nvCxnSpPr>
          <p:cNvPr id="195" name="Shape 195"/>
          <p:cNvCxnSpPr>
            <a:endCxn id="184" idx="3"/>
          </p:cNvCxnSpPr>
          <p:nvPr/>
        </p:nvCxnSpPr>
        <p:spPr>
          <a:xfrm flipH="1" rot="10800000">
            <a:off x="1162800" y="2463150"/>
            <a:ext cx="1017000" cy="9120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6" name="Shape 196"/>
          <p:cNvSpPr txBox="1"/>
          <p:nvPr/>
        </p:nvSpPr>
        <p:spPr>
          <a:xfrm>
            <a:off x="1977550" y="3041650"/>
            <a:ext cx="1705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Extract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long term dependencies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among the extracted local features to provide semantic representation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cxnSp>
        <p:nvCxnSpPr>
          <p:cNvPr id="197" name="Shape 197"/>
          <p:cNvCxnSpPr>
            <a:stCxn id="196" idx="0"/>
            <a:endCxn id="185" idx="3"/>
          </p:cNvCxnSpPr>
          <p:nvPr/>
        </p:nvCxnSpPr>
        <p:spPr>
          <a:xfrm flipH="1" rot="10800000">
            <a:off x="2830300" y="2463250"/>
            <a:ext cx="581100" cy="5784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8" name="Shape 198"/>
          <p:cNvSpPr txBox="1"/>
          <p:nvPr/>
        </p:nvSpPr>
        <p:spPr>
          <a:xfrm>
            <a:off x="3497175" y="3206800"/>
            <a:ext cx="1705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Extract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multi-scale features</a:t>
            </a:r>
          </a:p>
        </p:txBody>
      </p:sp>
      <p:cxnSp>
        <p:nvCxnSpPr>
          <p:cNvPr id="199" name="Shape 199"/>
          <p:cNvCxnSpPr>
            <a:stCxn id="198" idx="0"/>
            <a:endCxn id="186" idx="2"/>
          </p:cNvCxnSpPr>
          <p:nvPr/>
        </p:nvCxnSpPr>
        <p:spPr>
          <a:xfrm flipH="1" rot="10800000">
            <a:off x="4349925" y="2436400"/>
            <a:ext cx="445500" cy="7704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x="5113425" y="3206800"/>
            <a:ext cx="1705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Discover a useful combination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learn a possible non-linear function.</a:t>
            </a:r>
          </a:p>
        </p:txBody>
      </p:sp>
      <p:cxnSp>
        <p:nvCxnSpPr>
          <p:cNvPr id="201" name="Shape 201"/>
          <p:cNvCxnSpPr>
            <a:stCxn id="200" idx="0"/>
            <a:endCxn id="187" idx="2"/>
          </p:cNvCxnSpPr>
          <p:nvPr/>
        </p:nvCxnSpPr>
        <p:spPr>
          <a:xfrm rot="10800000">
            <a:off x="5966175" y="2436400"/>
            <a:ext cx="0" cy="7704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6786200" y="3511600"/>
            <a:ext cx="1705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Map into Scores</a:t>
            </a:r>
          </a:p>
        </p:txBody>
      </p:sp>
      <p:cxnSp>
        <p:nvCxnSpPr>
          <p:cNvPr id="203" name="Shape 203"/>
          <p:cNvCxnSpPr>
            <a:stCxn id="202" idx="0"/>
            <a:endCxn id="188" idx="2"/>
          </p:cNvCxnSpPr>
          <p:nvPr/>
        </p:nvCxnSpPr>
        <p:spPr>
          <a:xfrm rot="10800000">
            <a:off x="7265750" y="2436400"/>
            <a:ext cx="373200" cy="1075200"/>
          </a:xfrm>
          <a:prstGeom prst="straightConnector1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8595302" y="41743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32550" y="48900"/>
            <a:ext cx="9078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Local Spatio-Temporal Feature Extraction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Deep insight into model layer: 3D-CNN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550" y="1038299"/>
            <a:ext cx="2363445" cy="24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875" y="1114500"/>
            <a:ext cx="2311899" cy="22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1009750" y="3416925"/>
            <a:ext cx="30387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One of the 3D filters of the 1st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3</a:t>
            </a:r>
            <a:r>
              <a:rPr lang="en"/>
              <a:t>D-Conv-Layer → Gabor Like Filter that capture evolving motion in space and time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918400" y="3366350"/>
            <a:ext cx="30387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Filter Response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595302" y="4100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